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8ABE3C1-DBE1-495D-B57B-2849774B866A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0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A3F48C-C7C6-4055-9F49-3777875E72AE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5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78E61D-D431-422C-9764-11DAFE33AB63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20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DE42F4-6EEF-4EF7-8ED4-2208F0F89A08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6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0578ACC-22D6-47C1-A373-4FD133E34F3C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9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5A6C69-6797-4E8A-BF37-F2C3751466E9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61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2014A1-A632-4878-A0D3-F52BA7563730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0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99F462-093F-4566-844B-4C71F2739DA5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63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24A7AC-904D-4781-85BA-7D10C17ED021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8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31444B-B92B-4E27-8C94-BB93EAF5CB18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19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63EFA5E-FA76-400D-B3DC-F0BA90E6D107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899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56708" y="1058091"/>
            <a:ext cx="5767747" cy="2886892"/>
          </a:xfrm>
        </p:spPr>
        <p:txBody>
          <a:bodyPr/>
          <a:lstStyle/>
          <a:p>
            <a:pPr algn="ctr"/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/>
              <a:t/>
            </a:r>
            <a:br>
              <a:rPr lang="es-ES" sz="3600" dirty="0"/>
            </a:b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/>
              <a:t>TRABAJO FINAL: Sistema </a:t>
            </a:r>
            <a:r>
              <a:rPr lang="es-ES" sz="3600" dirty="0"/>
              <a:t>de riego por bombeo abastecido por energías renovables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2100" y="3788229"/>
            <a:ext cx="9070848" cy="1763485"/>
          </a:xfrm>
        </p:spPr>
        <p:txBody>
          <a:bodyPr>
            <a:normAutofit/>
          </a:bodyPr>
          <a:lstStyle/>
          <a:p>
            <a:r>
              <a:rPr lang="es-ES" dirty="0" smtClean="0"/>
              <a:t>ALUMNA: Silva María Fernanda</a:t>
            </a:r>
          </a:p>
          <a:p>
            <a:endParaRPr lang="es-ES" dirty="0" smtClean="0"/>
          </a:p>
          <a:p>
            <a:r>
              <a:rPr lang="es-ES" dirty="0" smtClean="0"/>
              <a:t>DOCENTES: Oliva, Rafael</a:t>
            </a:r>
          </a:p>
          <a:p>
            <a:r>
              <a:rPr lang="es-ES" dirty="0" smtClean="0"/>
              <a:t>                        Lescano, Jorge</a:t>
            </a:r>
          </a:p>
          <a:p>
            <a:r>
              <a:rPr lang="es-ES" dirty="0" smtClean="0"/>
              <a:t>                      Cortez, Néstor</a:t>
            </a:r>
          </a:p>
          <a:p>
            <a:r>
              <a:rPr lang="es-ES" dirty="0" smtClean="0"/>
              <a:t>UNPA- UARG- Ing. En Recursos Naturales Renovables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766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29006"/>
          </a:xfrm>
        </p:spPr>
        <p:txBody>
          <a:bodyPr>
            <a:normAutofit fontScale="90000"/>
          </a:bodyPr>
          <a:lstStyle/>
          <a:p>
            <a:r>
              <a:rPr lang="es-AR" sz="3200" b="1" dirty="0" smtClean="0"/>
              <a:t/>
            </a:r>
            <a:br>
              <a:rPr lang="es-AR" sz="3200" b="1" dirty="0" smtClean="0"/>
            </a:br>
            <a:r>
              <a:rPr lang="es-AR" sz="3200" b="1" dirty="0" smtClean="0"/>
              <a:t>MEMORIA </a:t>
            </a:r>
            <a:r>
              <a:rPr lang="es-AR" sz="3200" b="1" dirty="0"/>
              <a:t>DE CALCULO DEL PROYECTO: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360" y="1854926"/>
            <a:ext cx="7047766" cy="457561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66799" y="1371600"/>
            <a:ext cx="886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PERFIL DIARIO DE DEMANDA ENERGETICA </a:t>
            </a:r>
            <a:r>
              <a:rPr lang="es-AR" b="1" dirty="0" smtClean="0"/>
              <a:t>OTOÑO-INVIERNO: 4923,5 </a:t>
            </a:r>
            <a:r>
              <a:rPr lang="es-AR" b="1" dirty="0" err="1" smtClean="0"/>
              <a:t>kWh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11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3200" b="1" i="1" dirty="0" smtClean="0"/>
              <a:t>COMPONENTES </a:t>
            </a:r>
            <a:r>
              <a:rPr lang="es-AR" sz="3200" b="1" i="1" dirty="0"/>
              <a:t>DEL SISTEMA </a:t>
            </a:r>
            <a:r>
              <a:rPr lang="es-AR" sz="3200" b="1" i="1" dirty="0" smtClean="0"/>
              <a:t>FOTOVOLTAICO Y EÓLICO:</a:t>
            </a:r>
            <a:r>
              <a:rPr lang="en-US" sz="3200" b="1" i="1" dirty="0"/>
              <a:t/>
            </a:r>
            <a:br>
              <a:rPr lang="en-US" sz="3200" b="1" i="1" dirty="0"/>
            </a:br>
            <a:endParaRPr lang="en-US" sz="32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1069848" y="1645920"/>
            <a:ext cx="4754880" cy="692331"/>
          </a:xfrm>
        </p:spPr>
        <p:txBody>
          <a:bodyPr>
            <a:normAutofit fontScale="70000" lnSpcReduction="20000"/>
          </a:bodyPr>
          <a:lstStyle/>
          <a:p>
            <a:endParaRPr lang="es-AR" b="1" dirty="0" smtClean="0"/>
          </a:p>
          <a:p>
            <a:r>
              <a:rPr lang="es-AR" sz="2600" b="1" dirty="0" smtClean="0"/>
              <a:t>Panel </a:t>
            </a:r>
            <a:r>
              <a:rPr lang="es-AR" sz="2600" b="1" dirty="0"/>
              <a:t>Solar 200W 24V </a:t>
            </a:r>
            <a:r>
              <a:rPr lang="es-AR" sz="2600" b="1" dirty="0" err="1"/>
              <a:t>Monocristalino</a:t>
            </a:r>
            <a:r>
              <a:rPr lang="es-AR" sz="2600" b="1" dirty="0"/>
              <a:t> 72 Celdas</a:t>
            </a:r>
            <a:endParaRPr lang="en-US" sz="2600" b="1" dirty="0"/>
          </a:p>
          <a:p>
            <a:endParaRPr lang="en-US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89166" y="2394374"/>
            <a:ext cx="3566160" cy="2803249"/>
          </a:xfrm>
          <a:prstGeom prst="rect">
            <a:avLst/>
          </a:prstGeom>
        </p:spPr>
      </p:pic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6373368" y="1645920"/>
            <a:ext cx="4754880" cy="600891"/>
          </a:xfrm>
        </p:spPr>
        <p:txBody>
          <a:bodyPr/>
          <a:lstStyle/>
          <a:p>
            <a:r>
              <a:rPr lang="es-ES" b="1" dirty="0"/>
              <a:t>Batería monoblock de 12V Y 205AH C100</a:t>
            </a:r>
            <a:endParaRPr lang="en-US" b="1" dirty="0"/>
          </a:p>
          <a:p>
            <a:endParaRPr lang="en-US" dirty="0"/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98755" y="2338251"/>
            <a:ext cx="4140153" cy="267788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066800" y="5381897"/>
            <a:ext cx="4393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Potencia nominal: 200W</a:t>
            </a:r>
          </a:p>
          <a:p>
            <a:r>
              <a:rPr lang="es-ES" dirty="0" smtClean="0"/>
              <a:t>Tensión de trabajo: 24V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0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68195"/>
          </a:xfrm>
        </p:spPr>
        <p:txBody>
          <a:bodyPr>
            <a:normAutofit/>
          </a:bodyPr>
          <a:lstStyle/>
          <a:p>
            <a:r>
              <a:rPr lang="es-AR" sz="2800" b="1" i="1" dirty="0"/>
              <a:t>COMPONENTES DEL SISTEMA FOTOVOLTAICO Y EÓLICO:</a:t>
            </a:r>
            <a:endParaRPr lang="en-US" sz="2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69848" y="1410789"/>
            <a:ext cx="4754880" cy="875211"/>
          </a:xfrm>
        </p:spPr>
        <p:txBody>
          <a:bodyPr>
            <a:normAutofit fontScale="85000" lnSpcReduction="20000"/>
          </a:bodyPr>
          <a:lstStyle/>
          <a:p>
            <a:endParaRPr lang="es-ES" sz="2400" b="1" dirty="0" smtClean="0"/>
          </a:p>
          <a:p>
            <a:r>
              <a:rPr lang="es-ES" sz="2400" b="1" dirty="0" smtClean="0"/>
              <a:t>Regulador </a:t>
            </a:r>
            <a:r>
              <a:rPr lang="es-ES" sz="2400" b="1" dirty="0"/>
              <a:t>12V/24V/48V 80 A MPPT </a:t>
            </a:r>
            <a:r>
              <a:rPr lang="es-ES" sz="2400" b="1" dirty="0" err="1"/>
              <a:t>Must</a:t>
            </a:r>
            <a:r>
              <a:rPr lang="es-ES" sz="2400" b="1" dirty="0"/>
              <a:t> Solar </a:t>
            </a:r>
            <a:endParaRPr lang="en-US" sz="2400" b="1" dirty="0"/>
          </a:p>
          <a:p>
            <a:endParaRPr lang="en-U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43196" y="2286000"/>
            <a:ext cx="4681532" cy="2340766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73368" y="1593669"/>
            <a:ext cx="4754880" cy="587828"/>
          </a:xfrm>
        </p:spPr>
        <p:txBody>
          <a:bodyPr>
            <a:normAutofit fontScale="85000" lnSpcReduction="20000"/>
          </a:bodyPr>
          <a:lstStyle/>
          <a:p>
            <a:endParaRPr lang="es-ES" b="1" dirty="0" smtClean="0"/>
          </a:p>
          <a:p>
            <a:r>
              <a:rPr lang="es-ES" sz="2600" b="1" dirty="0" smtClean="0"/>
              <a:t>Inversor</a:t>
            </a:r>
            <a:r>
              <a:rPr lang="es-ES" sz="2600" b="1" dirty="0"/>
              <a:t>: </a:t>
            </a:r>
            <a:r>
              <a:rPr lang="es-ES" sz="2600" b="1" dirty="0" err="1"/>
              <a:t>Enertik</a:t>
            </a:r>
            <a:r>
              <a:rPr lang="es-ES" sz="2600" b="1" dirty="0"/>
              <a:t> PWM – ICB-2K-24</a:t>
            </a:r>
            <a:endParaRPr lang="en-US" sz="2600" b="1" dirty="0"/>
          </a:p>
          <a:p>
            <a:endParaRPr lang="en-US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49886" y="2314824"/>
            <a:ext cx="2285999" cy="310318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05246" y="4848386"/>
            <a:ext cx="5455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Permite conectar cualquier tipo de panel solar para realizar la carga de nuestra batería de 12, 24, 48V a un máximo de 80A de intensidad.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4944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DIMENSIONAMIENTO DEL SISTEMA FOTOVOLTAICO Y CALCULO DE UNIDADES NECESARIAS: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1069848" y="1920240"/>
            <a:ext cx="4754880" cy="794174"/>
          </a:xfrm>
        </p:spPr>
        <p:txBody>
          <a:bodyPr/>
          <a:lstStyle/>
          <a:p>
            <a:r>
              <a:rPr lang="es-AR" dirty="0"/>
              <a:t>Componentes del sistema fotovoltaico y sus características.</a:t>
            </a:r>
            <a:endParaRPr lang="en-US" dirty="0"/>
          </a:p>
          <a:p>
            <a:endParaRPr lang="en-US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69975" y="3115779"/>
            <a:ext cx="5044434" cy="2631878"/>
          </a:xfrm>
          <a:prstGeom prst="rect">
            <a:avLst/>
          </a:prstGeom>
        </p:spPr>
      </p:pic>
      <p:sp>
        <p:nvSpPr>
          <p:cNvPr id="11" name="Marcador de texto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AR" dirty="0"/>
              <a:t>Calculo número de paneles y baterías necesarias para satisfacer el 50% de la demanda</a:t>
            </a:r>
            <a:endParaRPr lang="en-US" dirty="0"/>
          </a:p>
          <a:p>
            <a:endParaRPr lang="en-U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565" y="2996004"/>
            <a:ext cx="10796952" cy="577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25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COMPONENTES DEL SISTEMA EÓLICO:</a:t>
            </a:r>
            <a:endParaRPr lang="en-US" sz="3200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476" y="2550509"/>
            <a:ext cx="5619048" cy="3038095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4294967295"/>
          </p:nvPr>
        </p:nvSpPr>
        <p:spPr>
          <a:xfrm>
            <a:off x="1066800" y="1789611"/>
            <a:ext cx="7267303" cy="718639"/>
          </a:xfrm>
        </p:spPr>
        <p:txBody>
          <a:bodyPr/>
          <a:lstStyle/>
          <a:p>
            <a:pPr lvl="0"/>
            <a:r>
              <a:rPr lang="es-ES" b="1" dirty="0"/>
              <a:t>Aerogenerador 1000w + Regulador Energía Renovable Eólica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15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b="1" u="sng" dirty="0"/>
              <a:t>DIMENSIONAMIENTO DEL SISTEMA EÓLICO Y CALCULO DE UNIDADES NECESARIAS: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292" y="1854925"/>
            <a:ext cx="9933439" cy="416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34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72697"/>
          </a:xfrm>
        </p:spPr>
        <p:txBody>
          <a:bodyPr>
            <a:normAutofit fontScale="90000"/>
          </a:bodyPr>
          <a:lstStyle/>
          <a:p>
            <a:r>
              <a:rPr lang="es-ES" sz="2800" b="1" u="sng" dirty="0"/>
              <a:t>DIMENSIONAMIENTO DEL SISTEMA EÓLICO Y CALCULO DE UNIDADES NECESARIAS: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85" t="29558" r="20616" b="42206"/>
          <a:stretch/>
        </p:blipFill>
        <p:spPr>
          <a:xfrm>
            <a:off x="750985" y="1672045"/>
            <a:ext cx="10623949" cy="291301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185851" y="4741817"/>
            <a:ext cx="8682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>
                <a:latin typeface="Arial" panose="020B0604020202020204" pitchFamily="34" charset="0"/>
              </a:rPr>
              <a:t>De esta forma, mediante un primer cálculo estimativo, satisfacer los requerimientos energéticos del proyecto mediante energías renovables demandaría una inversión de $985092 (ya que al monto de $786.195 se le debe sumar el costo de los paneles fotovoltaicos).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211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b="1" i="1" dirty="0"/>
              <a:t>DIAGRAMA EN BLOQUES DE LA INSTALACIÓN:</a:t>
            </a:r>
            <a:r>
              <a:rPr lang="en-US" sz="3200" b="1" i="1" dirty="0"/>
              <a:t/>
            </a:r>
            <a:br>
              <a:rPr lang="en-US" sz="3200" b="1" i="1" dirty="0"/>
            </a:br>
            <a:endParaRPr lang="en-US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224100"/>
            <a:ext cx="9944011" cy="395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81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2400" b="1" dirty="0"/>
              <a:t>REFINAMIENTO DE LOS CALCULOS CON EL SISTEMA </a:t>
            </a:r>
            <a:r>
              <a:rPr lang="es-AR" sz="2400" b="1" dirty="0" smtClean="0"/>
              <a:t>HOMER: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s-AR" sz="2400" b="1" i="1" dirty="0" smtClean="0"/>
              <a:t>ESQUEMA </a:t>
            </a:r>
            <a:r>
              <a:rPr lang="es-AR" sz="2400" b="1" i="1" dirty="0"/>
              <a:t>DE LOS COMPONENTES DEL SISTEMA PROPUESTO</a:t>
            </a:r>
            <a:r>
              <a:rPr lang="en-US" sz="2400" b="1" i="1" dirty="0"/>
              <a:t/>
            </a:r>
            <a:br>
              <a:rPr lang="en-US" sz="2400" b="1" i="1" dirty="0"/>
            </a:br>
            <a:endParaRPr lang="en-US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1760" y="2239356"/>
            <a:ext cx="6910251" cy="39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4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46572"/>
          </a:xfrm>
        </p:spPr>
        <p:txBody>
          <a:bodyPr>
            <a:normAutofit fontScale="90000"/>
          </a:bodyPr>
          <a:lstStyle/>
          <a:p>
            <a:r>
              <a:rPr lang="es-E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PANELES: </a:t>
            </a:r>
            <a:r>
              <a:rPr lang="es-AR" sz="3100" dirty="0"/>
              <a:t>Se optó por utilizar el panel Sharp ND-250QCS, el cual tiene una capacidad de 0,25 kW</a:t>
            </a:r>
            <a:endParaRPr lang="en-US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921" y="1881051"/>
            <a:ext cx="7169603" cy="344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1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4913" y="1737360"/>
            <a:ext cx="10058400" cy="4585063"/>
          </a:xfrm>
        </p:spPr>
        <p:txBody>
          <a:bodyPr>
            <a:noAutofit/>
          </a:bodyPr>
          <a:lstStyle/>
          <a:p>
            <a:pPr algn="just"/>
            <a:r>
              <a:rPr lang="es-ES" sz="2000" dirty="0" smtClean="0"/>
              <a:t>Se propone abastecer el suministro eléctrico de “Chacra La Fresia” mediante la utilización </a:t>
            </a:r>
            <a:r>
              <a:rPr lang="es-ES" sz="2000" dirty="0"/>
              <a:t>de un sistema solar fotovoltaico y un sistema eólico para producción de energía </a:t>
            </a:r>
            <a:r>
              <a:rPr lang="es-ES" sz="2000" dirty="0" smtClean="0"/>
              <a:t>eléctrica. Dicha chacra cuenta con </a:t>
            </a:r>
            <a:r>
              <a:rPr lang="es-ES" sz="2000" dirty="0"/>
              <a:t>una vivienda y tres invernaderos.</a:t>
            </a:r>
            <a:endParaRPr lang="en-US" sz="2000" dirty="0"/>
          </a:p>
          <a:p>
            <a:pPr marL="0" indent="0" algn="just">
              <a:buNone/>
            </a:pPr>
            <a:endParaRPr lang="es-AR" sz="2800" b="1" dirty="0" smtClean="0"/>
          </a:p>
          <a:p>
            <a:pPr marL="0" indent="0" algn="just">
              <a:buNone/>
            </a:pPr>
            <a:r>
              <a:rPr lang="es-AR" sz="2800" b="1" dirty="0" smtClean="0"/>
              <a:t>MEMORIA </a:t>
            </a:r>
            <a:r>
              <a:rPr lang="es-AR" sz="2800" b="1" dirty="0"/>
              <a:t>DESCRIPTIVA DEL PROYECTO</a:t>
            </a:r>
            <a:r>
              <a:rPr lang="es-AR" sz="2800" b="1" dirty="0" smtClean="0"/>
              <a:t>:</a:t>
            </a:r>
          </a:p>
          <a:p>
            <a:pPr marL="0" indent="0" algn="just">
              <a:buNone/>
            </a:pPr>
            <a:r>
              <a:rPr lang="es-AR" sz="2800" b="1" dirty="0" smtClean="0"/>
              <a:t>Descripción del sitio:</a:t>
            </a:r>
          </a:p>
          <a:p>
            <a:pPr marL="0" indent="0" algn="just">
              <a:buNone/>
            </a:pPr>
            <a:r>
              <a:rPr lang="es-AR" sz="2000" dirty="0"/>
              <a:t>La chacra donde se llevará a cabo el emprendimiento se encuentra ubicada en Barrio Parque Forestal, Chacra 05, sección D, circunscripción VI, parcela 13, (51°37'45"S   69°20'48"W) del departamento de </a:t>
            </a:r>
            <a:r>
              <a:rPr lang="es-AR" sz="2000" dirty="0" err="1"/>
              <a:t>Guer</a:t>
            </a:r>
            <a:r>
              <a:rPr lang="es-AR" sz="2000" dirty="0"/>
              <a:t> </a:t>
            </a:r>
            <a:r>
              <a:rPr lang="es-AR" sz="2000" dirty="0" err="1"/>
              <a:t>Aike</a:t>
            </a:r>
            <a:r>
              <a:rPr lang="es-AR" sz="2000" dirty="0"/>
              <a:t>, localidad de Rio Gallegos.</a:t>
            </a:r>
          </a:p>
          <a:p>
            <a:pPr marL="0" indent="0" algn="just">
              <a:buNone/>
            </a:pPr>
            <a:r>
              <a:rPr lang="en-US" sz="2800" b="1" dirty="0"/>
              <a:t/>
            </a:r>
            <a:br>
              <a:rPr lang="en-US" sz="2800" b="1" dirty="0"/>
            </a:br>
            <a:endParaRPr lang="es-ES" sz="2800" dirty="0"/>
          </a:p>
          <a:p>
            <a:pPr marL="0" indent="0" algn="just">
              <a:buNone/>
            </a:pPr>
            <a:endParaRPr lang="es-E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1464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b="1" dirty="0"/>
              <a:t>Batería:</a:t>
            </a:r>
            <a:r>
              <a:rPr lang="es-AR" sz="2800" dirty="0"/>
              <a:t> La batería elegida fue de 12 V y 210 Ah, tratándose de la batería BAE SECURA SOLAR 12V.</a:t>
            </a:r>
            <a:endParaRPr lang="en-US" sz="2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6184" y="1912220"/>
            <a:ext cx="6673500" cy="409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17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b="1" dirty="0"/>
              <a:t>Aerogenerador:</a:t>
            </a:r>
            <a:r>
              <a:rPr lang="es-AR" sz="2800" dirty="0"/>
              <a:t> Si eligió el aerogenerador Generic 1kW </a:t>
            </a:r>
            <a:endParaRPr lang="en-US" sz="2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938" y="1894114"/>
            <a:ext cx="8687898" cy="382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03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b="1" dirty="0" smtClean="0"/>
              <a:t>Convertidor: </a:t>
            </a:r>
            <a:r>
              <a:rPr lang="es-AR" sz="2800" dirty="0" smtClean="0"/>
              <a:t>capacidad </a:t>
            </a:r>
            <a:r>
              <a:rPr lang="es-AR" sz="2800" dirty="0"/>
              <a:t>del convertidor </a:t>
            </a:r>
            <a:r>
              <a:rPr lang="es-AR" sz="2800" dirty="0" smtClean="0"/>
              <a:t>2.43 kW</a:t>
            </a:r>
            <a:endParaRPr lang="en-US" sz="2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455818"/>
            <a:ext cx="9226653" cy="333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59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33509"/>
          </a:xfrm>
        </p:spPr>
        <p:txBody>
          <a:bodyPr>
            <a:normAutofit/>
          </a:bodyPr>
          <a:lstStyle/>
          <a:p>
            <a:r>
              <a:rPr lang="es-ES" sz="3200" dirty="0" smtClean="0"/>
              <a:t>CARGA ELECTRICA:</a:t>
            </a:r>
            <a:endParaRPr lang="en-US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474" y="1577859"/>
            <a:ext cx="8673737" cy="454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46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68195"/>
          </a:xfrm>
        </p:spPr>
        <p:txBody>
          <a:bodyPr/>
          <a:lstStyle/>
          <a:p>
            <a:r>
              <a:rPr lang="es-ES" dirty="0" smtClean="0"/>
              <a:t>RECURSO SOLAR: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684" y="2103120"/>
            <a:ext cx="10634058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09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RECURSO EÓLICO: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5873" y="1751111"/>
            <a:ext cx="9480253" cy="446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50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RESULTADOS: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356" y="2278699"/>
            <a:ext cx="10503288" cy="170547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861457" y="4376057"/>
            <a:ext cx="84690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400" dirty="0">
                <a:latin typeface="Arial" panose="020B0604020202020204" pitchFamily="34" charset="0"/>
                <a:ea typeface="Calibri" panose="020F0502020204030204" pitchFamily="34" charset="0"/>
              </a:rPr>
              <a:t>La opción elegida abastecerá la demanda energética por fuentes de energías renovables, en un 100%. Su configuración consta de 1 </a:t>
            </a:r>
            <a:r>
              <a:rPr lang="es-AR" sz="2400" dirty="0" err="1">
                <a:latin typeface="Arial" panose="020B0604020202020204" pitchFamily="34" charset="0"/>
                <a:ea typeface="Calibri" panose="020F0502020204030204" pitchFamily="34" charset="0"/>
              </a:rPr>
              <a:t>string</a:t>
            </a:r>
            <a:r>
              <a:rPr lang="es-AR" sz="2400" dirty="0">
                <a:latin typeface="Arial" panose="020B0604020202020204" pitchFamily="34" charset="0"/>
                <a:ea typeface="Calibri" panose="020F0502020204030204" pitchFamily="34" charset="0"/>
              </a:rPr>
              <a:t> de 10 paneles solares de 250 W, 1 aerogenerador, 2 </a:t>
            </a:r>
            <a:r>
              <a:rPr lang="es-AR" sz="2400" dirty="0" err="1">
                <a:latin typeface="Arial" panose="020B0604020202020204" pitchFamily="34" charset="0"/>
                <a:ea typeface="Calibri" panose="020F0502020204030204" pitchFamily="34" charset="0"/>
              </a:rPr>
              <a:t>string</a:t>
            </a:r>
            <a:r>
              <a:rPr lang="es-AR" sz="2400" dirty="0">
                <a:latin typeface="Arial" panose="020B0604020202020204" pitchFamily="34" charset="0"/>
                <a:ea typeface="Calibri" panose="020F0502020204030204" pitchFamily="34" charset="0"/>
              </a:rPr>
              <a:t> (en paralelo) de 2 baterías de 12 V, 1 inversor y un regulador.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09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RESULTADOS: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643" y="2014194"/>
            <a:ext cx="7562974" cy="345266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329329" y="1711235"/>
            <a:ext cx="33310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De los 5.852 </a:t>
            </a:r>
            <a:r>
              <a:rPr lang="es-A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kWh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/año que son producidos, un 46,4% corresponderá a energía eólica y el 53,6% restante a energía solar. También se debe mencionar que existe un 70% de exceso de electricidad, 6,21 </a:t>
            </a:r>
            <a:r>
              <a:rPr lang="es-A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kWh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/año de carga eléctrica insatisfecha y requiere U$S 10.955 de inversión inicial.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8944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35132"/>
            <a:ext cx="10058400" cy="1267098"/>
          </a:xfrm>
        </p:spPr>
        <p:txBody>
          <a:bodyPr/>
          <a:lstStyle/>
          <a:p>
            <a:r>
              <a:rPr lang="es-ES" dirty="0" smtClean="0"/>
              <a:t>CONCLUSIONES: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4949" y="1175658"/>
            <a:ext cx="11364685" cy="5225142"/>
          </a:xfrm>
        </p:spPr>
        <p:txBody>
          <a:bodyPr>
            <a:normAutofit/>
          </a:bodyPr>
          <a:lstStyle/>
          <a:p>
            <a:pPr algn="just"/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llegó a la conclusión que el costo de inversión inicial arrojado por el simulador no es muy alto, considerando la vida útil de los componentes, y se </a:t>
            </a: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encuentra </a:t>
            </a:r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cercana al costo arrojado por el dimensionamiento en Excel. </a:t>
            </a:r>
            <a:endParaRPr lang="es-A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DIMENCIONAMIENTO DE COMPONENTES SOLARES CON EXCEL:</a:t>
            </a:r>
          </a:p>
          <a:p>
            <a:pPr algn="just">
              <a:buFontTx/>
              <a:buChar char="-"/>
            </a:pP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paneles solares (50% de la demanda)</a:t>
            </a:r>
          </a:p>
          <a:p>
            <a:pPr algn="just">
              <a:buFontTx/>
              <a:buChar char="-"/>
            </a:pP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aerogenerador (50% de la demanda)               COSTO: $985.092</a:t>
            </a:r>
          </a:p>
          <a:p>
            <a:pPr algn="just">
              <a:buFontTx/>
              <a:buChar char="-"/>
            </a:pP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baterías , 1 regular, 1 inversor 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HOMER: para cubrir el 100% de la demanda</a:t>
            </a:r>
          </a:p>
          <a:p>
            <a:pPr algn="just">
              <a:buFontTx/>
              <a:buChar char="-"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paneles fotovoltaicos</a:t>
            </a:r>
          </a:p>
          <a:p>
            <a:pPr algn="just">
              <a:buFontTx/>
              <a:buChar char="-"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aerogenerador de 1000W                                                                        COSTO: $1.237.437</a:t>
            </a:r>
          </a:p>
          <a:p>
            <a:pPr algn="just">
              <a:buFontTx/>
              <a:buChar char="-"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(en paralelo) de 2 baterías de 12 V, 1 inversor, 1 regulador</a:t>
            </a:r>
          </a:p>
          <a:p>
            <a:pPr marL="0" indent="0" algn="just"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errar llave 4"/>
          <p:cNvSpPr/>
          <p:nvPr/>
        </p:nvSpPr>
        <p:spPr>
          <a:xfrm>
            <a:off x="5930537" y="2677886"/>
            <a:ext cx="313509" cy="1136468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errar llave 5"/>
          <p:cNvSpPr/>
          <p:nvPr/>
        </p:nvSpPr>
        <p:spPr>
          <a:xfrm>
            <a:off x="8647611" y="4402183"/>
            <a:ext cx="587829" cy="1371600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8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600891"/>
            <a:ext cx="10058400" cy="655824"/>
          </a:xfrm>
        </p:spPr>
        <p:txBody>
          <a:bodyPr>
            <a:normAutofit fontScale="90000"/>
          </a:bodyPr>
          <a:lstStyle/>
          <a:p>
            <a:r>
              <a:rPr lang="es-AR" sz="3600" b="1" dirty="0" smtClean="0"/>
              <a:t/>
            </a:r>
            <a:br>
              <a:rPr lang="es-AR" sz="3600" b="1" dirty="0" smtClean="0"/>
            </a:br>
            <a:r>
              <a:rPr lang="es-AR" sz="3600" b="1" dirty="0" smtClean="0"/>
              <a:t/>
            </a:r>
            <a:br>
              <a:rPr lang="es-AR" sz="3600" b="1" dirty="0" smtClean="0"/>
            </a:br>
            <a:r>
              <a:rPr lang="es-AR" sz="3600" b="1" dirty="0" smtClean="0"/>
              <a:t>MEMORIA </a:t>
            </a:r>
            <a:r>
              <a:rPr lang="es-AR" sz="3600" b="1" dirty="0"/>
              <a:t>DESCRIPTIVA DEL PROYECTO: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4294967295"/>
          </p:nvPr>
        </p:nvSpPr>
        <p:spPr>
          <a:xfrm>
            <a:off x="0" y="1803400"/>
            <a:ext cx="4754563" cy="428625"/>
          </a:xfrm>
        </p:spPr>
        <p:txBody>
          <a:bodyPr/>
          <a:lstStyle/>
          <a:p>
            <a:endParaRPr lang="es-ES" b="1" i="1" dirty="0"/>
          </a:p>
          <a:p>
            <a:endParaRPr lang="en-U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935215"/>
              </p:ext>
            </p:extLst>
          </p:nvPr>
        </p:nvGraphicFramePr>
        <p:xfrm>
          <a:off x="3540034" y="2279189"/>
          <a:ext cx="4232365" cy="4056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645">
                  <a:extLst>
                    <a:ext uri="{9D8B030D-6E8A-4147-A177-3AD203B41FA5}">
                      <a16:colId xmlns:a16="http://schemas.microsoft.com/office/drawing/2014/main" val="4121121794"/>
                    </a:ext>
                  </a:extLst>
                </a:gridCol>
                <a:gridCol w="1562414">
                  <a:extLst>
                    <a:ext uri="{9D8B030D-6E8A-4147-A177-3AD203B41FA5}">
                      <a16:colId xmlns:a16="http://schemas.microsoft.com/office/drawing/2014/main" val="3000315373"/>
                    </a:ext>
                  </a:extLst>
                </a:gridCol>
                <a:gridCol w="1483306">
                  <a:extLst>
                    <a:ext uri="{9D8B030D-6E8A-4147-A177-3AD203B41FA5}">
                      <a16:colId xmlns:a16="http://schemas.microsoft.com/office/drawing/2014/main" val="701310462"/>
                    </a:ext>
                  </a:extLst>
                </a:gridCol>
              </a:tblGrid>
              <a:tr h="675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Mes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</a:rPr>
                        <a:t>Ht</a:t>
                      </a:r>
                      <a:r>
                        <a:rPr lang="es-ES" sz="1100" dirty="0">
                          <a:effectLst/>
                        </a:rPr>
                        <a:t> (</a:t>
                      </a:r>
                      <a:r>
                        <a:rPr lang="es-ES" sz="1100" dirty="0" err="1">
                          <a:effectLst/>
                        </a:rPr>
                        <a:t>kWh</a:t>
                      </a:r>
                      <a:r>
                        <a:rPr lang="es-ES" sz="1100" dirty="0">
                          <a:effectLst/>
                        </a:rPr>
                        <a:t>/m2.dia)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</a:rPr>
                        <a:t>Ht</a:t>
                      </a:r>
                      <a:r>
                        <a:rPr lang="es-ES" sz="1100" dirty="0">
                          <a:effectLst/>
                        </a:rPr>
                        <a:t> (MJ/m2.dia)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53067243"/>
                  </a:ext>
                </a:extLst>
              </a:tr>
              <a:tr h="227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Enero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5,9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21,24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01376083"/>
                  </a:ext>
                </a:extLst>
              </a:tr>
              <a:tr h="227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Febrero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4,92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17,712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01983407"/>
                  </a:ext>
                </a:extLst>
              </a:tr>
              <a:tr h="227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Marzo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3,53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12,708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33517404"/>
                  </a:ext>
                </a:extLst>
              </a:tr>
              <a:tr h="227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Abril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2,14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7,704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34210867"/>
                  </a:ext>
                </a:extLst>
              </a:tr>
              <a:tr h="227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Mayo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4,212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25874189"/>
                  </a:ext>
                </a:extLst>
              </a:tr>
              <a:tr h="22735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Junio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9409907"/>
                  </a:ext>
                </a:extLst>
              </a:tr>
              <a:tr h="227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Julio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0,97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3,492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92277279"/>
                  </a:ext>
                </a:extLst>
              </a:tr>
              <a:tr h="227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Agosto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6,372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49237390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Septiembre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3,07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11,052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77771983"/>
                  </a:ext>
                </a:extLst>
              </a:tr>
              <a:tr h="227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Octubre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4,58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16,488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17376654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Noviembre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5,66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20,376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65187677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Diciembre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6,03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21,708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97206467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940526" y="1306287"/>
            <a:ext cx="8334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del sitio:</a:t>
            </a:r>
          </a:p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Irradiación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media diaria en un plano horizontal en Rio Gallegos: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0208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955" y="692331"/>
            <a:ext cx="10829108" cy="627018"/>
          </a:xfrm>
        </p:spPr>
        <p:txBody>
          <a:bodyPr>
            <a:noAutofit/>
          </a:bodyPr>
          <a:lstStyle/>
          <a:p>
            <a:r>
              <a:rPr lang="es-AR" sz="3200" b="1" dirty="0" smtClean="0"/>
              <a:t/>
            </a:r>
            <a:br>
              <a:rPr lang="es-AR" sz="3200" b="1" dirty="0" smtClean="0"/>
            </a:br>
            <a:r>
              <a:rPr lang="es-AR" sz="3200" b="1" dirty="0" smtClean="0"/>
              <a:t>MEMORIA </a:t>
            </a:r>
            <a:r>
              <a:rPr lang="es-AR" sz="3200" b="1" dirty="0"/>
              <a:t>DESCRIPTIVA DEL PROYECTO: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13955" y="1410790"/>
            <a:ext cx="10620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del sitio:</a:t>
            </a:r>
          </a:p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EÓLICA:</a:t>
            </a:r>
            <a:r>
              <a:rPr lang="es-AR" b="1" dirty="0"/>
              <a:t> </a:t>
            </a:r>
            <a:r>
              <a:rPr lang="es-AR" b="1" dirty="0" smtClean="0"/>
              <a:t>Velocidad </a:t>
            </a:r>
            <a:r>
              <a:rPr lang="es-AR" b="1" dirty="0"/>
              <a:t>promedio mensual del viento en la ciudad de Rio Gallegos: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975728"/>
              </p:ext>
            </p:extLst>
          </p:nvPr>
        </p:nvGraphicFramePr>
        <p:xfrm>
          <a:off x="3213463" y="2207627"/>
          <a:ext cx="4508137" cy="38274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6595">
                  <a:extLst>
                    <a:ext uri="{9D8B030D-6E8A-4147-A177-3AD203B41FA5}">
                      <a16:colId xmlns:a16="http://schemas.microsoft.com/office/drawing/2014/main" val="3044947533"/>
                    </a:ext>
                  </a:extLst>
                </a:gridCol>
                <a:gridCol w="1725771">
                  <a:extLst>
                    <a:ext uri="{9D8B030D-6E8A-4147-A177-3AD203B41FA5}">
                      <a16:colId xmlns:a16="http://schemas.microsoft.com/office/drawing/2014/main" val="1453162771"/>
                    </a:ext>
                  </a:extLst>
                </a:gridCol>
                <a:gridCol w="1725771">
                  <a:extLst>
                    <a:ext uri="{9D8B030D-6E8A-4147-A177-3AD203B41FA5}">
                      <a16:colId xmlns:a16="http://schemas.microsoft.com/office/drawing/2014/main" val="239652007"/>
                    </a:ext>
                  </a:extLst>
                </a:gridCol>
              </a:tblGrid>
              <a:tr h="445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Veloc. Prom (Km/h)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Veloc. Prom (m/s)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38409581"/>
                  </a:ext>
                </a:extLst>
              </a:tr>
              <a:tr h="227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Enero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26,6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7,39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45184451"/>
                  </a:ext>
                </a:extLst>
              </a:tr>
              <a:tr h="227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Febrero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7,22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77279915"/>
                  </a:ext>
                </a:extLst>
              </a:tr>
              <a:tr h="227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Marzo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25,2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7,00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39716439"/>
                  </a:ext>
                </a:extLst>
              </a:tr>
              <a:tr h="227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Abril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24,2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6,72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02898061"/>
                  </a:ext>
                </a:extLst>
              </a:tr>
              <a:tr h="227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Mayo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22,7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6,31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93492603"/>
                  </a:ext>
                </a:extLst>
              </a:tr>
              <a:tr h="227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Junio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22,6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6,28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38800224"/>
                  </a:ext>
                </a:extLst>
              </a:tr>
              <a:tr h="227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Julio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6,39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45494357"/>
                  </a:ext>
                </a:extLst>
              </a:tr>
              <a:tr h="227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Agosto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23,6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6,56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69560453"/>
                  </a:ext>
                </a:extLst>
              </a:tr>
              <a:tr h="445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Septiembre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23,5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6,53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7357199"/>
                  </a:ext>
                </a:extLst>
              </a:tr>
              <a:tr h="227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Octubre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24,7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6,86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64202966"/>
                  </a:ext>
                </a:extLst>
              </a:tr>
              <a:tr h="445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Noviembre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26,5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7,36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3263983"/>
                  </a:ext>
                </a:extLst>
              </a:tr>
              <a:tr h="445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Diciembre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26,5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7,36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41918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41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68195"/>
          </a:xfrm>
        </p:spPr>
        <p:txBody>
          <a:bodyPr>
            <a:normAutofit fontScale="90000"/>
          </a:bodyPr>
          <a:lstStyle/>
          <a:p>
            <a:r>
              <a:rPr lang="es-ES" sz="3200" b="1" dirty="0" smtClean="0"/>
              <a:t/>
            </a:r>
            <a:br>
              <a:rPr lang="es-ES" sz="3200" b="1" dirty="0" smtClean="0"/>
            </a:br>
            <a:r>
              <a:rPr lang="es-ES" sz="3200" b="1" dirty="0" smtClean="0"/>
              <a:t>CARACTERISTICAS </a:t>
            </a:r>
            <a:r>
              <a:rPr lang="es-ES" sz="3200" b="1" dirty="0"/>
              <a:t>DEL EMPRENDIMIENTO: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56" y="1862333"/>
            <a:ext cx="7988429" cy="444702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93223" y="1554480"/>
            <a:ext cx="3513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Croquis de las instalaciones: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4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4915" y="496390"/>
            <a:ext cx="10058400" cy="666204"/>
          </a:xfrm>
        </p:spPr>
        <p:txBody>
          <a:bodyPr>
            <a:normAutofit fontScale="90000"/>
          </a:bodyPr>
          <a:lstStyle/>
          <a:p>
            <a:r>
              <a:rPr lang="es-ES" sz="3200" b="1" dirty="0" smtClean="0"/>
              <a:t/>
            </a:r>
            <a:br>
              <a:rPr lang="es-ES" sz="3200" b="1" dirty="0" smtClean="0"/>
            </a:br>
            <a:r>
              <a:rPr lang="es-ES" sz="3200" b="1" dirty="0" smtClean="0"/>
              <a:t>CARACTERISTICAS </a:t>
            </a:r>
            <a:r>
              <a:rPr lang="es-ES" sz="3200" b="1" dirty="0"/>
              <a:t>DEL EMPRENDIMIENTO: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5937" t="23481" r="25671" b="19018"/>
          <a:stretch/>
        </p:blipFill>
        <p:spPr>
          <a:xfrm>
            <a:off x="2364377" y="1883292"/>
            <a:ext cx="6492240" cy="433714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306286" y="1410789"/>
            <a:ext cx="373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Requerimientos energéticos: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0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33063"/>
          </a:xfrm>
        </p:spPr>
        <p:txBody>
          <a:bodyPr>
            <a:normAutofit fontScale="90000"/>
          </a:bodyPr>
          <a:lstStyle/>
          <a:p>
            <a:r>
              <a:rPr lang="es-AR" sz="2800" b="1" dirty="0" smtClean="0"/>
              <a:t/>
            </a:r>
            <a:br>
              <a:rPr lang="es-AR" sz="2800" b="1" dirty="0" smtClean="0"/>
            </a:br>
            <a:r>
              <a:rPr lang="es-AR" sz="2800" b="1" dirty="0" smtClean="0"/>
              <a:t>MEMORIA </a:t>
            </a:r>
            <a:r>
              <a:rPr lang="es-AR" sz="2800" b="1" dirty="0"/>
              <a:t>DE CALCULO DEL PROYECTO: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935" y="1929000"/>
            <a:ext cx="6065017" cy="417135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66800" y="1175657"/>
            <a:ext cx="935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CALCULO DE HORAS PICO SOLARES PARA UN PLANO INCLINADO ÓPTIMO: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95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172" y="300447"/>
            <a:ext cx="10058400" cy="1476102"/>
          </a:xfrm>
        </p:spPr>
        <p:txBody>
          <a:bodyPr>
            <a:normAutofit fontScale="90000"/>
          </a:bodyPr>
          <a:lstStyle/>
          <a:p>
            <a:pPr algn="just"/>
            <a:r>
              <a:rPr lang="es-AR" sz="3200" dirty="0" smtClean="0"/>
              <a:t/>
            </a:r>
            <a:br>
              <a:rPr lang="es-AR" sz="3200" dirty="0" smtClean="0"/>
            </a:br>
            <a:r>
              <a:rPr lang="es-AR" sz="2700" dirty="0" smtClean="0"/>
              <a:t>HORAS </a:t>
            </a:r>
            <a:r>
              <a:rPr lang="es-AR" sz="2700" dirty="0"/>
              <a:t>PICO SOLARES PARA UN </a:t>
            </a:r>
            <a:r>
              <a:rPr lang="es-AR" sz="2700" dirty="0" smtClean="0"/>
              <a:t>PLANO HORIZONTAL, PLANO </a:t>
            </a:r>
            <a:r>
              <a:rPr lang="es-AR" sz="2700" dirty="0"/>
              <a:t>INCLINADO </a:t>
            </a:r>
            <a:r>
              <a:rPr lang="es-AR" sz="2700" dirty="0" smtClean="0"/>
              <a:t>ÓPTIMO ESTACIONAL Y PLANO INCLINADO ÓPTIMO MENSUAL </a:t>
            </a:r>
            <a:br>
              <a:rPr lang="es-AR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994" y="1540783"/>
            <a:ext cx="7426093" cy="499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404950"/>
            <a:ext cx="10058400" cy="679267"/>
          </a:xfrm>
        </p:spPr>
        <p:txBody>
          <a:bodyPr>
            <a:normAutofit fontScale="90000"/>
          </a:bodyPr>
          <a:lstStyle/>
          <a:p>
            <a:r>
              <a:rPr lang="es-AR" sz="3200" b="1" dirty="0" smtClean="0"/>
              <a:t/>
            </a:r>
            <a:br>
              <a:rPr lang="es-AR" sz="3200" b="1" dirty="0" smtClean="0"/>
            </a:br>
            <a:r>
              <a:rPr lang="es-AR" sz="3200" b="1" dirty="0" smtClean="0"/>
              <a:t>MEMORIA </a:t>
            </a:r>
            <a:r>
              <a:rPr lang="es-AR" sz="3200" b="1" dirty="0"/>
              <a:t>DE CALCULO DEL PROYECTO: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941" y="1646958"/>
            <a:ext cx="6998429" cy="480609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27463" y="1084217"/>
            <a:ext cx="943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PERFIL DIARIO DE DEMNADA ENERGETICA PRIMAVERA-VERANO: </a:t>
            </a:r>
            <a:r>
              <a:rPr lang="en-US" b="1" dirty="0" smtClean="0"/>
              <a:t>4429,75 </a:t>
            </a:r>
            <a:r>
              <a:rPr lang="en-US" b="1" dirty="0"/>
              <a:t>kWh</a:t>
            </a:r>
            <a:r>
              <a:rPr lang="es-AR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34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372</TotalTime>
  <Words>775</Words>
  <Application>Microsoft Office PowerPoint</Application>
  <PresentationFormat>Panorámica</PresentationFormat>
  <Paragraphs>152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Times New Roman</vt:lpstr>
      <vt:lpstr>Wingdings</vt:lpstr>
      <vt:lpstr>Savon</vt:lpstr>
      <vt:lpstr>   TRABAJO FINAL: Sistema de riego por bombeo abastecido por energías renovables </vt:lpstr>
      <vt:lpstr>OBJETIVOS:</vt:lpstr>
      <vt:lpstr>  MEMORIA DESCRIPTIVA DEL PROYECTO: </vt:lpstr>
      <vt:lpstr> MEMORIA DESCRIPTIVA DEL PROYECTO: </vt:lpstr>
      <vt:lpstr> CARACTERISTICAS DEL EMPRENDIMIENTO: </vt:lpstr>
      <vt:lpstr> CARACTERISTICAS DEL EMPRENDIMIENTO: </vt:lpstr>
      <vt:lpstr> MEMORIA DE CALCULO DEL PROYECTO: </vt:lpstr>
      <vt:lpstr> HORAS PICO SOLARES PARA UN PLANO HORIZONTAL, PLANO INCLINADO ÓPTIMO ESTACIONAL Y PLANO INCLINADO ÓPTIMO MENSUAL   </vt:lpstr>
      <vt:lpstr> MEMORIA DE CALCULO DEL PROYECTO: </vt:lpstr>
      <vt:lpstr> MEMORIA DE CALCULO DEL PROYECTO: </vt:lpstr>
      <vt:lpstr>COMPONENTES DEL SISTEMA FOTOVOLTAICO Y EÓLICO: </vt:lpstr>
      <vt:lpstr>COMPONENTES DEL SISTEMA FOTOVOLTAICO Y EÓLICO:</vt:lpstr>
      <vt:lpstr>DIMENSIONAMIENTO DEL SISTEMA FOTOVOLTAICO Y CALCULO DE UNIDADES NECESARIAS:</vt:lpstr>
      <vt:lpstr>COMPONENTES DEL SISTEMA EÓLICO:</vt:lpstr>
      <vt:lpstr>DIMENSIONAMIENTO DEL SISTEMA EÓLICO Y CALCULO DE UNIDADES NECESARIAS: </vt:lpstr>
      <vt:lpstr>DIMENSIONAMIENTO DEL SISTEMA EÓLICO Y CALCULO DE UNIDADES NECESARIAS: </vt:lpstr>
      <vt:lpstr>DIAGRAMA EN BLOQUES DE LA INSTALACIÓN: </vt:lpstr>
      <vt:lpstr>REFINAMIENTO DE LOS CALCULOS CON EL SISTEMA HOMER: ESQUEMA DE LOS COMPONENTES DEL SISTEMA PROPUESTO </vt:lpstr>
      <vt:lpstr>PANELES: Se optó por utilizar el panel Sharp ND-250QCS, el cual tiene una capacidad de 0,25 kW</vt:lpstr>
      <vt:lpstr>Batería: La batería elegida fue de 12 V y 210 Ah, tratándose de la batería BAE SECURA SOLAR 12V.</vt:lpstr>
      <vt:lpstr>Aerogenerador: Si eligió el aerogenerador Generic 1kW </vt:lpstr>
      <vt:lpstr>Convertidor: capacidad del convertidor 2.43 kW</vt:lpstr>
      <vt:lpstr>CARGA ELECTRICA:</vt:lpstr>
      <vt:lpstr>RECURSO SOLAR:</vt:lpstr>
      <vt:lpstr>RECURSO EÓLICO:</vt:lpstr>
      <vt:lpstr>RESULTADOS:</vt:lpstr>
      <vt:lpstr>RESULTADOS:</vt:lpstr>
      <vt:lpstr>CONCLUSIONES: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FINAL: Sistema de riego por bombeo abastecido por energías renovables</dc:title>
  <dc:creator>Usuario</dc:creator>
  <cp:lastModifiedBy>Usuario</cp:lastModifiedBy>
  <cp:revision>36</cp:revision>
  <dcterms:created xsi:type="dcterms:W3CDTF">2022-03-03T02:19:58Z</dcterms:created>
  <dcterms:modified xsi:type="dcterms:W3CDTF">2022-03-03T15:44:15Z</dcterms:modified>
</cp:coreProperties>
</file>